
<file path=[Content_Types].xml><?xml version="1.0" encoding="utf-8"?>
<Types xmlns="http://schemas.openxmlformats.org/package/2006/content-types">
  <Default Extension="rels" ContentType="application/vnd.openxmlformats-package.relationships+xml"/>
  <Default Extension="xml" ContentType="application/xml"/>
  <Default Extension="svg" ContentType="image/svg+xml"/>
  <Override PartName="/ppt/presentation.xml" ContentType="application/vnd.openxmlformats-officedocument.presentationml.presentation.main+xml"/>
  <Override PartName="/ppt/presProps.xml" ContentType="application/vnd.openxmlformats-officedocument.presentationml.presProps+xml"/>
  <Override PartName="/ppt/tableStyles.xml" ContentType="application/vnd.openxmlformats-officedocument.presentationml.tableStyles+xml"/>
  <Override PartName="/ppt/viewProps.xml" ContentType="application/vnd.openxmlformats-officedocument.presentationml.viewProps+xml"/>
  <Override PartName="/docProps/app.xml" ContentType="application/vnd.openxmlformats-officedocument.extended-properties+xml"/>
  <Override PartName="/docProps/core.xml" ContentType="application/vnd.openxmlformats-package.core-properties+xml"/>
  <Override PartName="/docProps/custom.xml" ContentType="application/vnd.openxmlformats-officedocument.custom-properties+xml"/>
  <Override PartName="/ppt/slideMasters/slideMaster1.xml" ContentType="application/vnd.openxmlformats-officedocument.presentationml.slideMaster+xml"/>
  <Override PartName="/ppt/theme/theme1.xml" ContentType="application/vnd.openxmlformats-officedocument.theme+xml"/>
  <Override PartName="/ppt/slideLayouts/slideLayout1.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Default Extension="gif" ContentType="image/gif"/>
  <Default Extension="jpg" ContentType="image/jpeg"/>
  <Default Extension="jpeg" ContentType="image/jpeg"/>
  <Default Extension="png" ContentType="image/png"/>
  <Default Extension="xlsx" ContentType="application/vnd.openxmlformats-officedocument.spreadsheetml.sheet"/>
</Types>
</file>

<file path=_rels/.rels><?xml version="1.0" encoding="UTF-8" standalone="yes"?>
<Relationships xmlns="http://schemas.openxmlformats.org/package/2006/relationships">
  <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officeDocument/2006/relationships/custom-properties" Target="docProps/custom.xml"/>
</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3"/>
    <p:sldId id="257" r:id="rId4"/>
  </p:sldIdLst>
  <p:sldSz cx="9144000" cy="6858000" type="screen4x3"/>
  <p:notesSz cx="6858000" cy="9144000"/>
  <p:defaultTextStyle>
    <a:defPPr>
      <a:defRPr lang="fr-FR"/>
    </a:defPPr>
    <a:lvl1pPr algn="l" defTabSz="914400" eaLnBrk="1" hangingPunct="1" latinLnBrk="0" marL="0" rtl="0">
      <a:defRPr kern="1200" sz="1800">
        <a:solidFill>
          <a:schemeClr val="tx1"/>
        </a:solidFill>
        <a:latin typeface="+mn-lt"/>
        <a:ea typeface="+mn-ea"/>
        <a:cs typeface="+mn-cs"/>
      </a:defRPr>
    </a:lvl1pPr>
    <a:lvl2pPr algn="l" defTabSz="914400" eaLnBrk="1" hangingPunct="1" latinLnBrk="0" marL="457200" rtl="0">
      <a:defRPr kern="1200" sz="1800">
        <a:solidFill>
          <a:schemeClr val="tx1"/>
        </a:solidFill>
        <a:latin typeface="+mn-lt"/>
        <a:ea typeface="+mn-ea"/>
        <a:cs typeface="+mn-cs"/>
      </a:defRPr>
    </a:lvl2pPr>
    <a:lvl3pPr algn="l" defTabSz="914400" eaLnBrk="1" hangingPunct="1" latinLnBrk="0" marL="914400" rtl="0">
      <a:defRPr kern="1200" sz="1800">
        <a:solidFill>
          <a:schemeClr val="tx1"/>
        </a:solidFill>
        <a:latin typeface="+mn-lt"/>
        <a:ea typeface="+mn-ea"/>
        <a:cs typeface="+mn-cs"/>
      </a:defRPr>
    </a:lvl3pPr>
    <a:lvl4pPr algn="l" defTabSz="914400" eaLnBrk="1" hangingPunct="1" latinLnBrk="0" marL="1371600" rtl="0">
      <a:defRPr kern="1200" sz="1800">
        <a:solidFill>
          <a:schemeClr val="tx1"/>
        </a:solidFill>
        <a:latin typeface="+mn-lt"/>
        <a:ea typeface="+mn-ea"/>
        <a:cs typeface="+mn-cs"/>
      </a:defRPr>
    </a:lvl4pPr>
    <a:lvl5pPr algn="l" defTabSz="914400" eaLnBrk="1" hangingPunct="1" latinLnBrk="0" marL="1828800" rtl="0">
      <a:defRPr kern="1200" sz="1800">
        <a:solidFill>
          <a:schemeClr val="tx1"/>
        </a:solidFill>
        <a:latin typeface="+mn-lt"/>
        <a:ea typeface="+mn-ea"/>
        <a:cs typeface="+mn-cs"/>
      </a:defRPr>
    </a:lvl5pPr>
    <a:lvl6pPr algn="l" defTabSz="914400" eaLnBrk="1" hangingPunct="1" latinLnBrk="0" marL="2286000" rtl="0">
      <a:defRPr kern="1200" sz="1800">
        <a:solidFill>
          <a:schemeClr val="tx1"/>
        </a:solidFill>
        <a:latin typeface="+mn-lt"/>
        <a:ea typeface="+mn-ea"/>
        <a:cs typeface="+mn-cs"/>
      </a:defRPr>
    </a:lvl6pPr>
    <a:lvl7pPr algn="l" defTabSz="914400" eaLnBrk="1" hangingPunct="1" latinLnBrk="0" marL="2743200" rtl="0">
      <a:defRPr kern="1200" sz="1800">
        <a:solidFill>
          <a:schemeClr val="tx1"/>
        </a:solidFill>
        <a:latin typeface="+mn-lt"/>
        <a:ea typeface="+mn-ea"/>
        <a:cs typeface="+mn-cs"/>
      </a:defRPr>
    </a:lvl7pPr>
    <a:lvl8pPr algn="l" defTabSz="914400" eaLnBrk="1" hangingPunct="1" latinLnBrk="0" marL="3200400" rtl="0">
      <a:defRPr kern="1200" sz="1800">
        <a:solidFill>
          <a:schemeClr val="tx1"/>
        </a:solidFill>
        <a:latin typeface="+mn-lt"/>
        <a:ea typeface="+mn-ea"/>
        <a:cs typeface="+mn-cs"/>
      </a:defRPr>
    </a:lvl8pPr>
    <a:lvl9pPr algn="l" defTabSz="914400" eaLnBrk="1" hangingPunct="1" latinLnBrk="0" marL="3657600" rtl="0">
      <a:defRPr kern="1200" sz="18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showComments="0" lastView="sldView">
  <p:slideViewPr>
    <p:cSldViewPr>
      <p:cViewPr>
        <p:scale>
          <a:sx d="100" n="100"/>
          <a:sy d="100" n="100"/>
        </p:scale>
        <p:origin x="0" y="0"/>
      </p:cViewPr>
    </p:cSldViewPr>
  </p:slideViewPr>
</p:viewPr>
</file>

<file path=ppt/_rels/presentation.xml.rels><?xml version="1.0" encoding="UTF-8" standalone="yes"?>
<Relationships xmlns="http://schemas.openxmlformats.org/package/2006/relationships">
  <Relationship Id="rId1" Type="http://schemas.openxmlformats.org/officeDocument/2006/relationships/slideMaster" Target="slideMasters/slideMaster1.xml"/>
  <Relationship Id="rId2" Type="http://schemas.openxmlformats.org/officeDocument/2006/relationships/theme" Target="theme/theme1.xml"/>
  <Relationship Id="rId3" Type="http://schemas.openxmlformats.org/officeDocument/2006/relationships/slide" Target="slides/slide1.xml"/>
  <Relationship Id="rId4" Type="http://schemas.openxmlformats.org/officeDocument/2006/relationships/slide" Target="slides/slide2.xml"/>
  <Relationship Id="rId5" Type="http://schemas.openxmlformats.org/officeDocument/2006/relationships/presProps" Target="presProps.xml"/>
  <Relationship Id="rId6" Type="http://schemas.openxmlformats.org/officeDocument/2006/relationships/viewProps" Target="viewProps.xml"/>
  <Relationship Id="rId7" Type="http://schemas.openxmlformats.org/officeDocument/2006/relationships/tableStyles" Target="tableStyles.xml"/>
</Relationships>

</file>

<file path=ppt/slideLayouts/_rels/slideLayout1.xml.rels><?xml version="1.0" encoding="UTF-8" standalone="yes"?>
<Relationships xmlns="http://schemas.openxmlformats.org/package/2006/relationships">
  <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p:spTree>
      <p:nvGrpSpPr>
        <p:cNvPr id="1" name=""/>
        <p:cNvGrpSpPr/>
        <p:nvPr/>
      </p:nvGrpSpPr>
      <p:grpSpPr>
        <a:xfrm>
          <a:off x="0" y="0"/>
          <a:ext cx="0" cy="0"/>
          <a:chOff x="0" y="0"/>
          <a:chExt cx="0" cy="0"/>
        </a:xfrm>
      </p:grpSpPr>
    </p:spTree>
  </p:cSld>
  <p:clrMapOvr>
    <a:masterClrMapping/>
  </p:clrMapOvr>
</p:sldLayout>
</file>

<file path=ppt/slideMasters/_rels/slideMaster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theme" Target="../theme/theme1.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cSld>
  <p:clrMap bg1="lt1" tx1="dk1" bg2="lt2" tx2="dk2" accent1="accent1" accent2="accent2" accent3="accent3" accent4="accent4" accent5="accent5" accent6="accent6" hlink="hlink" folHlink="folHlink"/>
  <p:sldLayoutIdLst>
    <p:sldLayoutId id="2427232323" r:id="rId1"/>
  </p:sldLayoutIdLst>
  <p:txStyles>
    <p:titleStyle>
      <a:lvl1pPr algn="ctr">
        <a:defRPr sz="4400" kern="1200">
          <a:solidFill>
            <a:schemeClr val="lt1"/>
          </a:solidFill>
        </a:defRPr>
      </a:lvl1pPr>
      <a:extLst/>
    </p:titleStyle>
    <p:bodyStyle>
      <a:lvl1pPr algn="ctr" indent="-324900">
        <a:defRPr sz="3200" kern="1200">
          <a:solidFill>
            <a:schemeClr val="tx1"/>
          </a:solidFill>
        </a:defRPr>
      </a:lvl1pPr>
      <a:extLst/>
    </p:bodyStyle>
    <p:otherStyle>
      <a:defPPr algn="ctr">
        <a:defRPr kern="1200">
          <a:solidFill>
            <a:schemeClr val="tx1"/>
          </a:solidFill>
        </a:defRPr>
      </a:defPPr>
      <a:extLst/>
    </p:otherStyle>
  </p:txStyles>
</p:sldMaster>
</file>

<file path=ppt/slides/_rels/slide1.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40559_ca_object_representations_media_1970_large1.jpg"/>
</Relationships>

</file>

<file path=ppt/slides/_rels/slide2.xml.rels><?xml version="1.0" encoding="UTF-8" standalone="yes"?>
<Relationships xmlns="http://schemas.openxmlformats.org/package/2006/relationships">
  <Relationship Id="rId1" Type="http://schemas.openxmlformats.org/officeDocument/2006/relationships/slideLayout" Target="../slideLayouts/slideLayout1.xml"/>
  <Relationship Id="rId2" Type="http://schemas.openxmlformats.org/officeDocument/2006/relationships/image" Target="../media/7855_ca_object_representations_media_869_large2.jpg"/>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512445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Upper Main Street Clothesline (2014.4.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This sculpture was built with six kinetic discs suspended on a steel cable between two swaying upright poles. The discs were fashioned from 22-gauge mild steel and fitted bearings with finishes ofe brightly colored powder coats and enamel paints. The support poles were fabricated in polished stainless steel and rolled to create an effortless sway.
The mix of kinetic movement, color and bouncing patterns reflects the ‘moving energy” of Colfax Avenue – it’s commerce, culture, events, townships and people.
In a historical consideration, US Hwy. 40 (Colfax Avenue) is a clothesline connecting commerce, culture, events, townships and people. The construction of US Highway 40 meant that Denver continued to grow as the highway became a major corridor from east to west. It ensured that Denver would have the benefit of being a major crossroad. Colfax Avenue is an epicenter of a “moving culture” filled with automobiles, bikes, pedestrians and businesses. In its lifetime, the tide of business, gentrification and redevelopment has ebbed and flowed like the roadway’s daily traffic jams.
As Colfax Avenue is a major vehicular and pedestrian thoroughfare, the sculpture was designed to be simple in nature, while still generating a bold statement. The background of evergreen trees created a strong canvas to a piece which calls to mind the neighborhood culture that is dramatically shifting with renewed energy. The sculpture dances in a whimsical fashion. Discs moving in different directions, at different speeds reflect the daily engagement of light, sound and people, going places, doing things – having a good time on Colfax Avenue.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228600"/>
          <a:ext cx="9144000" cy="5943600"/>
          <a:chOff x="0" y="228600"/>
          <a:chExt cx="9144000" cy="5943600"/>
        </a:xfrm>
      </p:grpSpPr>
      <p:pic>
        <p:nvPicPr>
          <p:cNvPr id="1" name="" descr="Image"/>
          <p:cNvPicPr>
            <a:picLocks noChangeAspect="1"/>
          </p:cNvPicPr>
          <p:nvPr/>
        </p:nvPicPr>
        <p:blipFill>
          <a:blip r:embed="rId2"/>
          <a:stretch>
            <a:fillRect/>
          </a:stretch>
        </p:blipFill>
        <p:spPr>
          <a:xfrm>
            <a:off x="457200" y="1371600"/>
            <a:ext cx="4800600" cy="3200400"/>
          </a:xfrm>
          <a:prstGeom prst="rect">
            <a:avLst/>
          </a:prstGeom>
          <a:noFill/>
          <a:effectLst>
            <a:outerShdw blurRad="57150" dist="95250" dir="2700000" algn="br" rotWithShape="0">
              <a:srgbClr val="000000">
                <a:alpha val="50000"/>
              </a:srgbClr>
            </a:outerShdw>
          </a:effectLst>
        </p:spPr>
      </p:pic>
      <p:sp>
        <p:nvSpPr>
          <p:cNvPr id="2" name=""/>
          <p:cNvSpPr txBox="1"/>
          <p:nvPr/>
        </p:nvSpPr>
        <p:spPr>
          <a:xfrm>
            <a:off x="0" y="228600"/>
            <a:ext cx="9144000" cy="914400"/>
          </a:xfrm>
          <a:prstGeom prst="rect">
            <a:avLst/>
          </a:prstGeom>
          <a:noFill/>
        </p:spPr>
        <p:txBody>
          <a:bodyPr rtlCol="0" bIns="45720" lIns="91440" rIns="91440" tIns="45720">
            <a:spAutoFit/>
          </a:bodyPr>
          <a:lstStyle/>
          <a:p>
            <a:pPr algn="ctr" rtl="0" fontAlgn="base" marL="0" marR="0" indent="0" lvl="0">
              <a:lnSpc>
                <a:spcPct val="100000"/>
              </a:lnSpc>
              <a:spcBef>
                <a:spcPts val="0"/>
              </a:spcBef>
              <a:spcAft>
                <a:spcPts val="0"/>
              </a:spcAft>
            </a:pPr>
            <a:r>
              <a:rPr lang="en-US" b="1" sz="2000" spc="0" u="none">
                <a:solidFill>
                  <a:srgbClr val="000000">
                    <a:alpha val="0"/>
                  </a:srgbClr>
                </a:solidFill>
                <a:latin typeface="Calibri"/>
              </a:rPr>
              <a:t><![CDATA[We Belong (2015.1.1)]]></a:t>
            </a:r>
          </a:p>
        </p:txBody>
      </p:sp>
      <p:sp>
        <p:nvSpPr>
          <p:cNvPr id="3" name=""/>
          <p:cNvSpPr txBox="1"/>
          <p:nvPr/>
        </p:nvSpPr>
        <p:spPr>
          <a:xfrm>
            <a:off x="5943600" y="1371600"/>
            <a:ext cx="2743200" cy="4572000"/>
          </a:xfrm>
          <a:prstGeom prst="rect">
            <a:avLst/>
          </a:prstGeom>
          <a:noFill/>
        </p:spPr>
        <p:txBody>
          <a:bodyPr rtlCol="0" bIns="45720" lIns="91440" rIns="91440" tIns="45720">
            <a:spAutoFit/>
          </a:bodyPr>
          <a:lstStyle/>
          <a:p>
            <a:pPr algn="l" rtl="0" fontAlgn="base" marL="0" marR="0" indent="0" lvl="0">
              <a:lnSpc>
                <a:spcPct val="100000"/>
              </a:lnSpc>
              <a:spcBef>
                <a:spcPts val="0"/>
              </a:spcBef>
              <a:spcAft>
                <a:spcPts val="0"/>
              </a:spcAft>
            </a:pPr>
            <a:r>
              <a:rPr lang="en-US" sz="1200" spc="0" u="none">
                <a:solidFill>
                  <a:srgbClr val="000000">
                    <a:alpha val="0"/>
                  </a:srgbClr>
                </a:solidFill>
                <a:latin typeface="Calibri"/>
              </a:rPr>
              <a:t><![CDATA[Andrea Moore was the “Artist-in-Residence” for the Bridge Project at La Alma Neighborhood House. Over a four-week period, she worked directly with students after school and on weekends, leading poetry workshops to generate content for a permanent WORD ART installation.]]></a:t>
            </a:r>
          </a:p>
        </p:txBody>
      </p:sp>
    </p:spTree>
  </p:cSld>
  <p:clrMapOvr>
    <a:masterClrMapping/>
  </p:clrMapOvr>
</p:sld>
</file>

<file path=ppt/theme/theme1.xml><?xml version="1.0" encoding="utf-8"?>
<a:theme xmlns:a="http://schemas.openxmlformats.org/drawingml/2006/main" name="Theme49">
  <a:themeElements>
    <a:clrScheme name="Theme49">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Theme49">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Theme49">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r="5400000" dist="20000" rotWithShape="0">
              <a:srgbClr val="000000">
                <a:alpha val="38000"/>
              </a:srgbClr>
            </a:outerShdw>
          </a:effectLst>
        </a:effectStyle>
        <a:effectStyle>
          <a:effectLst>
            <a:outerShdw blurRad="40000" dir="5400000" dist="23000" rotWithShape="0">
              <a:srgbClr val="000000">
                <a:alpha val="35"/>
              </a:srgbClr>
            </a:outerShdw>
          </a:effectLst>
        </a:effectStyle>
        <a:effectStyle>
          <a:effectLst>
            <a:outerShdw blurRad="40000" dir="5400000" dist="23000" rotWithShape="0">
              <a:srgbClr val="000000">
                <a:alpha val="35000"/>
              </a:srgbClr>
            </a:outerShdw>
          </a:effectLst>
          <a:scene3d>
            <a:camera prst="orthographicFront">
              <a:rot lat="0" lon="0" rev="0"/>
            </a:camera>
            <a:lightRig dir="t" rig="threePt">
              <a:rot lat="0" lon="0" rev="1200000"/>
            </a:lightRig>
          </a:scene3d>
          <a:sp3d>
            <a:bevelT h="25400" w="635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b="180000" l="50000" r="50000" t="-80000"/>
          </a:path>
        </a:gradFill>
        <a:gradFill rotWithShape="1">
          <a:gsLst>
            <a:gs pos="0">
              <a:schemeClr val="phClr">
                <a:tint val="80000"/>
                <a:satMod val="300000"/>
              </a:schemeClr>
            </a:gs>
            <a:gs pos="100000">
              <a:schemeClr val="phClr">
                <a:shade val="30000"/>
                <a:satMod val="200000"/>
              </a:schemeClr>
            </a:gs>
          </a:gsLst>
          <a:path path="circle">
            <a:fillToRect b="50000" l="50000" r="50000" t="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Application>Microsoft Office PowerPoint</Application>
  <Slides>2</Slides>
  <ScaleCrop>false</ScaleCrop>
  <HeadingPairs>
    <vt:vector size="4" baseType="variant">
      <vt:variant>
        <vt:lpstr>Theme</vt:lpstr>
      </vt:variant>
      <vt:variant>
        <vt:i4>1</vt:i4>
      </vt:variant>
      <vt:variant>
        <vt:lpstr>Slide Titles</vt:lpstr>
      </vt:variant>
      <vt:variant>
        <vt:i4>1</vt:i4>
      </vt:variant>
    </vt:vector>
  </HeadingPairs>
  <TitlesOfParts>
    <vt:vector size="1" baseType="lpstr">
      <vt:lpstr>Office Theme</vt:lpstr>
    </vt:vector>
  </TitlesOfParts>
  <Company>Microsoft Corporation</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Unknown Creator</dc:creator>
  <cp:lastModifiedBy>Unknown Creator</cp:lastModifiedBy>
  <dcterms:created xsi:type="dcterms:W3CDTF">2025-01-30T05:47:30Z</dcterms:created>
  <dcterms:modified xsi:type="dcterms:W3CDTF">2025-01-30T05:47:30Z</dcterms:modified>
  <dc:title>Untitled Presentation</dc:title>
  <dc:description/>
  <dc:subject/>
  <cp:keywords/>
  <cp:category/>
</cp:coreProperties>
</file>

<file path=docProps/custom.xml><?xml version="1.0" encoding="utf-8"?>
<Properties xmlns="http://schemas.openxmlformats.org/officeDocument/2006/custom-properties" xmlns:vt="http://schemas.openxmlformats.org/officeDocument/2006/docPropsVTypes"/>
</file>